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2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  <p:sldId id="871" r:id="rId14"/>
    <p:sldId id="872" r:id="rId15"/>
    <p:sldId id="873" r:id="rId16"/>
    <p:sldId id="874" r:id="rId17"/>
    <p:sldId id="875" r:id="rId18"/>
    <p:sldId id="876" r:id="rId19"/>
    <p:sldId id="877" r:id="rId20"/>
    <p:sldId id="878" r:id="rId2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0F0"/>
    <a:srgbClr val="E8F6FD"/>
    <a:srgbClr val="39B97A"/>
    <a:srgbClr val="1EB26A"/>
    <a:srgbClr val="E3F2E7"/>
    <a:srgbClr val="FF0000"/>
    <a:srgbClr val="8DC369"/>
    <a:srgbClr val="009900"/>
    <a:srgbClr val="62812B"/>
    <a:srgbClr val="A0C8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99" autoAdjust="0"/>
    <p:restoredTop sz="98792" autoAdjust="0"/>
  </p:normalViewPr>
  <p:slideViewPr>
    <p:cSldViewPr>
      <p:cViewPr varScale="1">
        <p:scale>
          <a:sx n="111" d="100"/>
          <a:sy n="111" d="100"/>
        </p:scale>
        <p:origin x="504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八年级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7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54748"/>
          </a:xfrm>
        </p:spPr>
        <p:txBody>
          <a:bodyPr/>
          <a:lstStyle/>
          <a:p>
            <a:pPr indent="719138" hangingPunct="0">
              <a:spcAft>
                <a:spcPts val="0"/>
              </a:spcAft>
            </a:pPr>
            <a:r>
              <a:rPr lang="en-US" altLang="zh-CN" sz="3400" smtClean="0">
                <a:solidFill>
                  <a:srgbClr val="000000"/>
                </a:solidFill>
                <a:cs typeface="Times New Roman"/>
              </a:rPr>
              <a:t>The </a:t>
            </a:r>
            <a:r>
              <a:rPr lang="en-US" altLang="zh-CN" sz="3400">
                <a:solidFill>
                  <a:srgbClr val="000000"/>
                </a:solidFill>
                <a:cs typeface="Times New Roman"/>
              </a:rPr>
              <a:t>ant said, “You’ll </a:t>
            </a:r>
            <a:r>
              <a:rPr lang="zh-CN" altLang="zh-CN" sz="3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3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7</a:t>
            </a:r>
            <a:r>
              <a:rPr lang="zh-CN" altLang="zh-CN" sz="3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3400">
                <a:solidFill>
                  <a:srgbClr val="000000"/>
                </a:solidFill>
                <a:cs typeface="Times New Roman"/>
              </a:rPr>
              <a:t> be great on your own. Everyone needs the help of others</a:t>
            </a:r>
            <a:r>
              <a:rPr lang="en-US" altLang="zh-CN" sz="3400" smtClean="0">
                <a:solidFill>
                  <a:srgbClr val="000000"/>
                </a:solidFill>
                <a:cs typeface="Times New Roman"/>
              </a:rPr>
              <a:t>.”</a:t>
            </a:r>
            <a:endParaRPr lang="zh-CN" altLang="zh-CN" sz="3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219110"/>
            <a:ext cx="11485848" cy="7778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846638" algn="l"/>
                <a:tab pos="7261225" algn="l"/>
                <a:tab pos="9418638" algn="l"/>
              </a:tabLst>
            </a:pPr>
            <a:r>
              <a:rPr lang="zh-CN" altLang="zh-CN" sz="3400" smtClean="0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 sz="3400" smtClean="0">
                <a:solidFill>
                  <a:srgbClr val="00B0F0"/>
                </a:solidFill>
                <a:cs typeface="Times New Roman"/>
              </a:rPr>
              <a:t>7. </a:t>
            </a:r>
            <a:r>
              <a:rPr lang="en-US" altLang="zh-CN" sz="3400" smtClean="0">
                <a:solidFill>
                  <a:srgbClr val="000000"/>
                </a:solidFill>
                <a:cs typeface="Times New Roman"/>
              </a:rPr>
              <a:t>A. always	B. often	C. never	D. usually</a:t>
            </a:r>
            <a:endParaRPr lang="zh-CN" altLang="zh-CN" sz="3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83522" y="2408203"/>
            <a:ext cx="498855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400" smtClean="0"/>
              <a:t>C</a:t>
            </a:r>
            <a:endParaRPr lang="zh-CN" altLang="en-US" sz="3400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2959248"/>
            <a:ext cx="11485848" cy="3132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考查副词辨析。句意：单靠自己你永远无法变得伟大。</a:t>
            </a: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always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总是；</a:t>
            </a: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often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经常；</a:t>
            </a: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never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从不；</a:t>
            </a: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usually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通常。根据</a:t>
            </a: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“Everyone needs the help of others.”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可知，每个人都需要别人的帮助，所以单靠你自己是不会变得伟大的。故选</a:t>
            </a: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6141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85287"/>
          </a:xfrm>
        </p:spPr>
        <p:txBody>
          <a:bodyPr/>
          <a:lstStyle/>
          <a:p>
            <a:pPr indent="719138" hangingPunct="0">
              <a:spcAft>
                <a:spcPts val="0"/>
              </a:spcAft>
            </a:pPr>
            <a:r>
              <a:rPr lang="en-US" altLang="zh-CN" sz="2900">
                <a:solidFill>
                  <a:srgbClr val="000000"/>
                </a:solidFill>
                <a:cs typeface="Times New Roman"/>
              </a:rPr>
              <a:t>Anansi was very happy with all this advice. He took it and put it in </a:t>
            </a:r>
            <a:r>
              <a:rPr lang="zh-CN" altLang="zh-CN" sz="29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9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8</a:t>
            </a:r>
            <a:r>
              <a:rPr lang="zh-CN" altLang="zh-CN" sz="29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900">
                <a:solidFill>
                  <a:srgbClr val="000000"/>
                </a:solidFill>
                <a:cs typeface="Times New Roman"/>
              </a:rPr>
              <a:t> gourd. And when he’d filled the gourd, he thought to himself, “Now, I have more wisdom than anyone else. I must </a:t>
            </a:r>
            <a:r>
              <a:rPr lang="zh-CN" altLang="zh-CN" sz="29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9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9</a:t>
            </a:r>
            <a:r>
              <a:rPr lang="zh-CN" altLang="zh-CN" sz="29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900">
                <a:solidFill>
                  <a:srgbClr val="000000"/>
                </a:solidFill>
                <a:cs typeface="Times New Roman"/>
              </a:rPr>
              <a:t> the wisdom, so no one can steal it.” He </a:t>
            </a:r>
            <a:r>
              <a:rPr lang="zh-CN" altLang="zh-CN" sz="29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9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10</a:t>
            </a:r>
            <a:r>
              <a:rPr lang="zh-CN" altLang="zh-CN" sz="29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900">
                <a:solidFill>
                  <a:srgbClr val="000000"/>
                </a:solidFill>
                <a:cs typeface="Times New Roman"/>
              </a:rPr>
              <a:t> and saw a hole high up in a tree, and he had an idea</a:t>
            </a:r>
            <a:r>
              <a:rPr lang="en-US" altLang="zh-CN" sz="2900" smtClean="0">
                <a:solidFill>
                  <a:srgbClr val="000000"/>
                </a:solidFill>
                <a:cs typeface="Times New Roman"/>
              </a:rPr>
              <a:t>.</a:t>
            </a:r>
            <a:endParaRPr lang="zh-CN" altLang="zh-CN" sz="29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379893"/>
            <a:ext cx="11485848" cy="697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846638" algn="l"/>
                <a:tab pos="7261225" algn="l"/>
                <a:tab pos="9418638" algn="l"/>
              </a:tabLst>
            </a:pPr>
            <a:r>
              <a:rPr lang="zh-CN" altLang="zh-CN" sz="2900" smtClean="0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 sz="2900" smtClean="0">
                <a:solidFill>
                  <a:srgbClr val="00B0F0"/>
                </a:solidFill>
                <a:cs typeface="Times New Roman"/>
              </a:rPr>
              <a:t>8. </a:t>
            </a:r>
            <a:r>
              <a:rPr lang="en-US" altLang="zh-CN" sz="2900" smtClean="0">
                <a:solidFill>
                  <a:srgbClr val="000000"/>
                </a:solidFill>
                <a:cs typeface="Times New Roman"/>
              </a:rPr>
              <a:t>A. his	B. her	C. its	D. their</a:t>
            </a:r>
            <a:endParaRPr lang="zh-CN" altLang="zh-CN" sz="29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70334" y="3534735"/>
            <a:ext cx="461986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900" smtClean="0"/>
              <a:t>A</a:t>
            </a:r>
            <a:endParaRPr lang="zh-CN" altLang="en-US" sz="2900"/>
          </a:p>
        </p:txBody>
      </p:sp>
      <p:sp>
        <p:nvSpPr>
          <p:cNvPr id="6" name="内容占位符 3"/>
          <p:cNvSpPr txBox="1">
            <a:spLocks/>
          </p:cNvSpPr>
          <p:nvPr/>
        </p:nvSpPr>
        <p:spPr bwMode="auto">
          <a:xfrm>
            <a:off x="360854" y="3983950"/>
            <a:ext cx="11485848" cy="2015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9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9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9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9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考查形容词性物主代词辨析。句意：他把它拿过来放进他的葫芦里。</a:t>
            </a:r>
            <a:r>
              <a:rPr lang="en-US" altLang="zh-CN" sz="29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zh-CN" altLang="zh-CN" sz="29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他的；</a:t>
            </a:r>
            <a:r>
              <a:rPr lang="en-US" altLang="zh-CN" sz="29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zh-CN" altLang="zh-CN" sz="29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她的；</a:t>
            </a:r>
            <a:r>
              <a:rPr lang="en-US" altLang="zh-CN" sz="29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its</a:t>
            </a:r>
            <a:r>
              <a:rPr lang="zh-CN" altLang="zh-CN" sz="29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它的；</a:t>
            </a:r>
            <a:r>
              <a:rPr lang="en-US" altLang="zh-CN" sz="29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</a:t>
            </a:r>
            <a:r>
              <a:rPr lang="zh-CN" altLang="zh-CN" sz="29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他们的。根据</a:t>
            </a:r>
            <a:r>
              <a:rPr lang="en-US" altLang="zh-CN" sz="29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 took it and </a:t>
            </a:r>
            <a:r>
              <a:rPr lang="en-US" altLang="zh-CN" sz="29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put it in... gourd.”</a:t>
            </a:r>
            <a:r>
              <a:rPr lang="zh-CN" altLang="zh-CN" sz="29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可知，主语是</a:t>
            </a:r>
            <a:r>
              <a:rPr lang="en-US" altLang="zh-CN" sz="29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He,</a:t>
            </a:r>
            <a:r>
              <a:rPr lang="zh-CN" altLang="zh-CN" sz="29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因此形容词性物主代词用</a:t>
            </a:r>
            <a:r>
              <a:rPr lang="en-US" altLang="zh-CN" sz="29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zh-CN" altLang="zh-CN" sz="29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sz="29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9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90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1889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85287"/>
          </a:xfrm>
        </p:spPr>
        <p:txBody>
          <a:bodyPr/>
          <a:lstStyle/>
          <a:p>
            <a:pPr indent="719138" hangingPunct="0">
              <a:spcAft>
                <a:spcPts val="0"/>
              </a:spcAft>
            </a:pPr>
            <a:r>
              <a:rPr lang="en-US" altLang="zh-CN" sz="2900">
                <a:solidFill>
                  <a:srgbClr val="000000"/>
                </a:solidFill>
                <a:cs typeface="Times New Roman"/>
              </a:rPr>
              <a:t>Anansi was very happy with all this advice. He took it and put it in </a:t>
            </a:r>
            <a:r>
              <a:rPr lang="zh-CN" altLang="zh-CN" sz="29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9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8</a:t>
            </a:r>
            <a:r>
              <a:rPr lang="zh-CN" altLang="zh-CN" sz="29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900">
                <a:solidFill>
                  <a:srgbClr val="000000"/>
                </a:solidFill>
                <a:cs typeface="Times New Roman"/>
              </a:rPr>
              <a:t> gourd. And when he’d filled the gourd, he thought to himself, “Now, I have more wisdom than anyone else. I must </a:t>
            </a:r>
            <a:r>
              <a:rPr lang="zh-CN" altLang="zh-CN" sz="29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9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9</a:t>
            </a:r>
            <a:r>
              <a:rPr lang="zh-CN" altLang="zh-CN" sz="29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900">
                <a:solidFill>
                  <a:srgbClr val="000000"/>
                </a:solidFill>
                <a:cs typeface="Times New Roman"/>
              </a:rPr>
              <a:t> the wisdom, so no one can steal it.” He </a:t>
            </a:r>
            <a:r>
              <a:rPr lang="zh-CN" altLang="zh-CN" sz="29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9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10</a:t>
            </a:r>
            <a:r>
              <a:rPr lang="zh-CN" altLang="zh-CN" sz="29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900">
                <a:solidFill>
                  <a:srgbClr val="000000"/>
                </a:solidFill>
                <a:cs typeface="Times New Roman"/>
              </a:rPr>
              <a:t> and saw a hole high up in a tree, and he had an idea</a:t>
            </a:r>
            <a:r>
              <a:rPr lang="en-US" altLang="zh-CN" sz="2900" smtClean="0">
                <a:solidFill>
                  <a:srgbClr val="000000"/>
                </a:solidFill>
                <a:cs typeface="Times New Roman"/>
              </a:rPr>
              <a:t>.</a:t>
            </a:r>
            <a:endParaRPr lang="zh-CN" altLang="zh-CN" sz="29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3356992"/>
            <a:ext cx="11485848" cy="677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846638" algn="l"/>
                <a:tab pos="7261225" algn="l"/>
                <a:tab pos="9418638" algn="l"/>
              </a:tabLst>
            </a:pPr>
            <a:r>
              <a:rPr lang="zh-CN" altLang="zh-CN" sz="2900" smtClean="0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 sz="2900" smtClean="0">
                <a:solidFill>
                  <a:srgbClr val="00B0F0"/>
                </a:solidFill>
                <a:cs typeface="Times New Roman"/>
              </a:rPr>
              <a:t>9. </a:t>
            </a:r>
            <a:r>
              <a:rPr lang="en-US" altLang="zh-CN" sz="2900" smtClean="0">
                <a:solidFill>
                  <a:srgbClr val="000000"/>
                </a:solidFill>
                <a:cs typeface="Times New Roman"/>
              </a:rPr>
              <a:t>A. find	B. sell	C. hide	D. collect</a:t>
            </a:r>
          </a:p>
        </p:txBody>
      </p:sp>
      <p:sp>
        <p:nvSpPr>
          <p:cNvPr id="8" name="矩形 7"/>
          <p:cNvSpPr/>
          <p:nvPr/>
        </p:nvSpPr>
        <p:spPr>
          <a:xfrm>
            <a:off x="951131" y="3502954"/>
            <a:ext cx="453970" cy="5386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900" smtClean="0"/>
              <a:t>C</a:t>
            </a:r>
            <a:endParaRPr lang="zh-CN" altLang="en-US" sz="2900"/>
          </a:p>
        </p:txBody>
      </p:sp>
      <p:sp>
        <p:nvSpPr>
          <p:cNvPr id="9" name="内容占位符 4"/>
          <p:cNvSpPr txBox="1">
            <a:spLocks/>
          </p:cNvSpPr>
          <p:nvPr/>
        </p:nvSpPr>
        <p:spPr bwMode="auto">
          <a:xfrm>
            <a:off x="360854" y="3946348"/>
            <a:ext cx="11485848" cy="268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9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9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9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9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考查动词辨析。句意：我必须把智慧藏起来，这样就没有人能偷走它了。</a:t>
            </a:r>
            <a:r>
              <a:rPr lang="en-US" altLang="zh-CN" sz="29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find</a:t>
            </a:r>
            <a:r>
              <a:rPr lang="zh-CN" altLang="zh-CN" sz="29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发现；</a:t>
            </a:r>
            <a:r>
              <a:rPr lang="en-US" altLang="zh-CN" sz="29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sell</a:t>
            </a:r>
            <a:r>
              <a:rPr lang="zh-CN" altLang="zh-CN" sz="29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卖；</a:t>
            </a:r>
            <a:r>
              <a:rPr lang="en-US" altLang="zh-CN" sz="29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hide</a:t>
            </a:r>
            <a:r>
              <a:rPr lang="zh-CN" altLang="zh-CN" sz="29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隐藏；</a:t>
            </a:r>
            <a:r>
              <a:rPr lang="en-US" altLang="zh-CN" sz="29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collect</a:t>
            </a:r>
            <a:r>
              <a:rPr lang="zh-CN" altLang="zh-CN" sz="29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收集。根据</a:t>
            </a:r>
            <a:r>
              <a:rPr lang="en-US" altLang="zh-CN" sz="29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“so no one can </a:t>
            </a:r>
            <a:r>
              <a:rPr lang="en-US" altLang="zh-CN" sz="29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steal it”</a:t>
            </a:r>
            <a:r>
              <a:rPr lang="zh-CN" altLang="zh-CN" sz="29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可知，阿南希担心别人偷走智慧，因此打算将葫芦藏起来。故选</a:t>
            </a:r>
            <a:r>
              <a:rPr lang="en-US" altLang="zh-CN" sz="29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9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90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7769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121030"/>
          </a:xfrm>
        </p:spPr>
        <p:txBody>
          <a:bodyPr/>
          <a:lstStyle/>
          <a:p>
            <a:pPr indent="719138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600">
                <a:solidFill>
                  <a:srgbClr val="000000"/>
                </a:solidFill>
                <a:cs typeface="Times New Roman"/>
              </a:rPr>
              <a:t>Anansi was very happy with all this advice. He took it and put it in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8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600">
                <a:solidFill>
                  <a:srgbClr val="000000"/>
                </a:solidFill>
                <a:cs typeface="Times New Roman"/>
              </a:rPr>
              <a:t> gourd. And when he’d filled the gourd, he thought to himself, “Now, I have more wisdom than anyone else. I must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9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600">
                <a:solidFill>
                  <a:srgbClr val="000000"/>
                </a:solidFill>
                <a:cs typeface="Times New Roman"/>
              </a:rPr>
              <a:t> the wisdom, so no one can steal it.” He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10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600">
                <a:solidFill>
                  <a:srgbClr val="000000"/>
                </a:solidFill>
                <a:cs typeface="Times New Roman"/>
              </a:rPr>
              <a:t> and saw a hole high up in a tree, and he had an idea</a:t>
            </a:r>
            <a:r>
              <a:rPr lang="en-US" altLang="zh-CN" sz="2600" smtClean="0">
                <a:solidFill>
                  <a:srgbClr val="000000"/>
                </a:solidFill>
                <a:cs typeface="Times New Roman"/>
              </a:rPr>
              <a:t>.</a:t>
            </a:r>
            <a:endParaRPr lang="zh-CN" altLang="zh-CN" sz="26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10" name="内容占位符 2"/>
          <p:cNvSpPr txBox="1">
            <a:spLocks/>
          </p:cNvSpPr>
          <p:nvPr/>
        </p:nvSpPr>
        <p:spPr bwMode="auto">
          <a:xfrm>
            <a:off x="360854" y="2852936"/>
            <a:ext cx="11485848" cy="556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2503488" algn="l"/>
                <a:tab pos="4122738" algn="l"/>
                <a:tab pos="4391025" algn="l"/>
                <a:tab pos="8877300" algn="l"/>
                <a:tab pos="9324975" algn="l"/>
              </a:tabLst>
            </a:pPr>
            <a:r>
              <a:rPr lang="zh-CN" altLang="zh-CN" sz="2600" smtClean="0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 sz="2600" smtClean="0">
                <a:solidFill>
                  <a:srgbClr val="00B0F0"/>
                </a:solidFill>
                <a:cs typeface="Times New Roman"/>
              </a:rPr>
              <a:t>10. </a:t>
            </a:r>
            <a:r>
              <a:rPr lang="en-US" altLang="zh-CN" sz="2600" smtClean="0">
                <a:solidFill>
                  <a:srgbClr val="000000"/>
                </a:solidFill>
                <a:cs typeface="Times New Roman"/>
              </a:rPr>
              <a:t>A. fell asleep	B. showed up       C. ran away	D. looked aroun</a:t>
            </a:r>
            <a:endParaRPr lang="zh-CN" altLang="zh-CN" sz="26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902004" y="2861562"/>
            <a:ext cx="425116" cy="5606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600" smtClean="0"/>
              <a:t>D</a:t>
            </a:r>
            <a:endParaRPr lang="zh-CN" altLang="en-US" sz="2600"/>
          </a:p>
        </p:txBody>
      </p:sp>
      <p:sp>
        <p:nvSpPr>
          <p:cNvPr id="12" name="内容占位符 5"/>
          <p:cNvSpPr txBox="1">
            <a:spLocks/>
          </p:cNvSpPr>
          <p:nvPr/>
        </p:nvSpPr>
        <p:spPr bwMode="auto">
          <a:xfrm>
            <a:off x="360854" y="3418848"/>
            <a:ext cx="11485848" cy="3017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考查动词短语辨析。句意：他环顾四周，看到一棵树的高处有一个洞，他有了一个主意。</a:t>
            </a:r>
            <a:r>
              <a:rPr lang="en-US" altLang="zh-CN" sz="26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fall asleep</a:t>
            </a:r>
            <a:r>
              <a:rPr lang="zh-CN" altLang="zh-CN" sz="26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入睡；</a:t>
            </a:r>
            <a:r>
              <a:rPr lang="en-US" altLang="zh-CN" sz="26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show up</a:t>
            </a:r>
            <a:r>
              <a:rPr lang="zh-CN" altLang="zh-CN" sz="26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出现；</a:t>
            </a:r>
            <a:r>
              <a:rPr lang="en-US" altLang="zh-CN" sz="26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 away</a:t>
            </a:r>
            <a:r>
              <a:rPr lang="zh-CN" altLang="zh-CN" sz="26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跑开；</a:t>
            </a:r>
            <a:r>
              <a:rPr lang="en-US" altLang="zh-CN" sz="26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 around</a:t>
            </a:r>
          </a:p>
          <a:p>
            <a:pPr eaLnBrk="1" hangingPunct="0">
              <a:spcAft>
                <a:spcPts val="0"/>
              </a:spcAft>
            </a:pPr>
            <a:endParaRPr lang="en-US" altLang="zh-CN" sz="2600" b="1" u="wavy" smtClean="0">
              <a:solidFill>
                <a:srgbClr val="FF0000"/>
              </a:solidFill>
              <a:uFill>
                <a:solidFill>
                  <a:srgbClr val="00B0F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sz="26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环顾四周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“He... and saw a hole high up in a tree, and he had an idea.”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可知，他环顾四周，看到一棵树的高处有一个洞。故选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3638" y="4724950"/>
            <a:ext cx="720080" cy="4859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矩形 13"/>
          <p:cNvSpPr/>
          <p:nvPr/>
        </p:nvSpPr>
        <p:spPr>
          <a:xfrm>
            <a:off x="4871070" y="4796958"/>
            <a:ext cx="5346720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>
                <a:solidFill>
                  <a:srgbClr val="00B0F0"/>
                </a:solidFill>
                <a:latin typeface="+mn-lt"/>
                <a:ea typeface="楷体" pitchFamily="49" charset="-122"/>
              </a:rPr>
              <a:t>look around </a:t>
            </a:r>
            <a:r>
              <a:rPr lang="zh-CN" altLang="en-US" sz="2600">
                <a:solidFill>
                  <a:srgbClr val="00B0F0"/>
                </a:solidFill>
                <a:latin typeface="+mn-lt"/>
                <a:ea typeface="楷体" pitchFamily="49" charset="-122"/>
              </a:rPr>
              <a:t>还意为</a:t>
            </a:r>
            <a:r>
              <a:rPr lang="zh-CN" altLang="en-US" sz="2600" smtClean="0">
                <a:solidFill>
                  <a:srgbClr val="00B0F0"/>
                </a:solidFill>
                <a:latin typeface="+mn-lt"/>
                <a:ea typeface="楷体" pitchFamily="49" charset="-122"/>
              </a:rPr>
              <a:t>“进行调查</a:t>
            </a:r>
            <a:r>
              <a:rPr lang="en-US" altLang="zh-CN" sz="2600" smtClean="0">
                <a:solidFill>
                  <a:srgbClr val="00B0F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2600" smtClean="0">
                <a:solidFill>
                  <a:srgbClr val="00B0F0"/>
                </a:solidFill>
                <a:cs typeface="Times New Roman" panose="02020603050405020304" pitchFamily="18" charset="0"/>
              </a:rPr>
              <a:t>。</a:t>
            </a:r>
            <a:endParaRPr lang="zh-CN" altLang="en-US" sz="2600">
              <a:solidFill>
                <a:srgbClr val="00B0F0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022188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99712"/>
            <a:ext cx="11485848" cy="3391378"/>
          </a:xfrm>
        </p:spPr>
        <p:txBody>
          <a:bodyPr/>
          <a:lstStyle/>
          <a:p>
            <a:pPr indent="719138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600">
                <a:solidFill>
                  <a:srgbClr val="000000"/>
                </a:solidFill>
                <a:cs typeface="Times New Roman"/>
              </a:rPr>
              <a:t>Anansi held the gourd in two legs and tried to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11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600">
                <a:solidFill>
                  <a:srgbClr val="000000"/>
                </a:solidFill>
                <a:cs typeface="Times New Roman"/>
              </a:rPr>
              <a:t> the tree with his other six legs. But the gourd was too big and he couldn’t climb. His son was nearby watching him. “Daddy,” he said, “why don’t you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12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600">
                <a:solidFill>
                  <a:srgbClr val="000000"/>
                </a:solidFill>
                <a:cs typeface="Times New Roman"/>
              </a:rPr>
              <a:t> the gourd to your back and then climb the tree</a:t>
            </a:r>
            <a:r>
              <a:rPr lang="zh-CN" altLang="zh-CN" sz="2600">
                <a:solidFill>
                  <a:srgbClr val="000000"/>
                </a:solidFill>
                <a:cs typeface="Times New Roman"/>
              </a:rPr>
              <a:t>？</a:t>
            </a:r>
            <a:r>
              <a:rPr lang="en-US" altLang="zh-CN" sz="2600">
                <a:solidFill>
                  <a:srgbClr val="000000"/>
                </a:solidFill>
                <a:cs typeface="Times New Roman"/>
              </a:rPr>
              <a:t>” “That’s very good advice,” said Anansi. “Thank you for sharing it with me.” And then Anansi realized that advice is only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13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600">
                <a:solidFill>
                  <a:srgbClr val="000000"/>
                </a:solidFill>
                <a:cs typeface="Times New Roman"/>
              </a:rPr>
              <a:t> when we share it with someone</a:t>
            </a:r>
            <a:r>
              <a:rPr lang="en-US" altLang="zh-CN" sz="2600" smtClean="0">
                <a:solidFill>
                  <a:srgbClr val="000000"/>
                </a:solidFill>
                <a:cs typeface="Times New Roman"/>
              </a:rPr>
              <a:t>.</a:t>
            </a:r>
            <a:endParaRPr lang="zh-CN" altLang="zh-CN" sz="26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93904" y="4077072"/>
            <a:ext cx="11485848" cy="616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846638" algn="l"/>
                <a:tab pos="7261225" algn="l"/>
                <a:tab pos="9685338" algn="l"/>
              </a:tabLst>
            </a:pPr>
            <a:r>
              <a:rPr lang="zh-CN" altLang="zh-CN" sz="2600" smtClean="0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 sz="2600" smtClean="0">
                <a:solidFill>
                  <a:srgbClr val="00B0F0"/>
                </a:solidFill>
                <a:cs typeface="Times New Roman"/>
              </a:rPr>
              <a:t>11. </a:t>
            </a:r>
            <a:r>
              <a:rPr lang="en-US" altLang="zh-CN" sz="2600" smtClean="0">
                <a:solidFill>
                  <a:srgbClr val="000000"/>
                </a:solidFill>
                <a:cs typeface="Times New Roman"/>
              </a:rPr>
              <a:t>A. hit	B. climb	C. pull	D. shake</a:t>
            </a:r>
            <a:endParaRPr lang="zh-CN" altLang="zh-CN" sz="26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45135" y="4204450"/>
            <a:ext cx="407484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smtClean="0"/>
              <a:t>B</a:t>
            </a:r>
            <a:endParaRPr lang="zh-CN" altLang="en-US" sz="260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653136"/>
            <a:ext cx="11485848" cy="1816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考查动词辨析。句意：阿南希用两条腿托着葫芦，试图用其他六条腿爬上树。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hit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撞击；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climb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爬；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pull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拉；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shake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摇动。根据后句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“But the gourd was too big and he couldn’t climb.”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可知，他想爬上树。故选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7196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99712"/>
            <a:ext cx="11485848" cy="3161315"/>
          </a:xfrm>
        </p:spPr>
        <p:txBody>
          <a:bodyPr/>
          <a:lstStyle/>
          <a:p>
            <a:pPr indent="719138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600">
                <a:solidFill>
                  <a:srgbClr val="000000"/>
                </a:solidFill>
                <a:cs typeface="Times New Roman"/>
              </a:rPr>
              <a:t>Anansi held the gourd in two legs and tried to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11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600">
                <a:solidFill>
                  <a:srgbClr val="000000"/>
                </a:solidFill>
                <a:cs typeface="Times New Roman"/>
              </a:rPr>
              <a:t> the tree with his other six legs. But the gourd was too big and he couldn’t climb. His son was nearby watching him. “Daddy,” he said, “why don’t you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12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600">
                <a:solidFill>
                  <a:srgbClr val="000000"/>
                </a:solidFill>
                <a:cs typeface="Times New Roman"/>
              </a:rPr>
              <a:t> the gourd to your back and then climb the tree</a:t>
            </a:r>
            <a:r>
              <a:rPr lang="zh-CN" altLang="zh-CN" sz="2600">
                <a:solidFill>
                  <a:srgbClr val="000000"/>
                </a:solidFill>
                <a:cs typeface="Times New Roman"/>
              </a:rPr>
              <a:t>？</a:t>
            </a:r>
            <a:r>
              <a:rPr lang="en-US" altLang="zh-CN" sz="2600">
                <a:solidFill>
                  <a:srgbClr val="000000"/>
                </a:solidFill>
                <a:cs typeface="Times New Roman"/>
              </a:rPr>
              <a:t>” “That’s very good advice,” said Anansi. “Thank you for sharing it with me.” And then Anansi realized that advice is only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13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600">
                <a:solidFill>
                  <a:srgbClr val="000000"/>
                </a:solidFill>
                <a:cs typeface="Times New Roman"/>
              </a:rPr>
              <a:t> when we share it with someone</a:t>
            </a:r>
            <a:r>
              <a:rPr lang="en-US" altLang="zh-CN" sz="2600" smtClean="0">
                <a:solidFill>
                  <a:srgbClr val="000000"/>
                </a:solidFill>
                <a:cs typeface="Times New Roman"/>
              </a:rPr>
              <a:t>.</a:t>
            </a:r>
            <a:endParaRPr lang="zh-CN" altLang="zh-CN" sz="26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3861048"/>
            <a:ext cx="11485848" cy="616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846638" algn="l"/>
                <a:tab pos="7261225" algn="l"/>
                <a:tab pos="9685338" algn="l"/>
              </a:tabLst>
            </a:pPr>
            <a:r>
              <a:rPr lang="zh-CN" altLang="zh-CN" sz="2600" smtClean="0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 sz="2600" smtClean="0">
                <a:solidFill>
                  <a:srgbClr val="00B0F0"/>
                </a:solidFill>
                <a:cs typeface="Times New Roman"/>
              </a:rPr>
              <a:t>12. </a:t>
            </a:r>
            <a:r>
              <a:rPr lang="en-US" altLang="zh-CN" sz="2600" smtClean="0">
                <a:solidFill>
                  <a:srgbClr val="000000"/>
                </a:solidFill>
                <a:cs typeface="Times New Roman"/>
              </a:rPr>
              <a:t>A. send	B. hand	C. turn	D. tie</a:t>
            </a:r>
            <a:endParaRPr lang="zh-CN" altLang="zh-CN" sz="2600" smtClean="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10630" y="3877615"/>
            <a:ext cx="425116" cy="5606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600" smtClean="0"/>
              <a:t>D</a:t>
            </a:r>
            <a:endParaRPr lang="zh-CN" altLang="en-US" sz="2600"/>
          </a:p>
        </p:txBody>
      </p:sp>
      <p:sp>
        <p:nvSpPr>
          <p:cNvPr id="9" name="内容占位符 2"/>
          <p:cNvSpPr txBox="1">
            <a:spLocks/>
          </p:cNvSpPr>
          <p:nvPr/>
        </p:nvSpPr>
        <p:spPr bwMode="auto">
          <a:xfrm>
            <a:off x="360854" y="4393982"/>
            <a:ext cx="11485848" cy="2116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考查动词辨析。句意：你为什么不把葫芦绑在背上，然后爬上树呢？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send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发送；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hand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分发；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turn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转身；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tie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绑。根据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“why don’t you... the gourd to your back and then climb the tree”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可知，阿南希的儿子建议他把葫芦绑在背上。故选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3717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99712"/>
            <a:ext cx="11485848" cy="2539221"/>
          </a:xfrm>
        </p:spPr>
        <p:txBody>
          <a:bodyPr/>
          <a:lstStyle/>
          <a:p>
            <a:pPr indent="719138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500">
                <a:solidFill>
                  <a:srgbClr val="000000"/>
                </a:solidFill>
                <a:cs typeface="Times New Roman"/>
              </a:rPr>
              <a:t>Anansi held the gourd in two legs and tried to </a:t>
            </a:r>
            <a:r>
              <a:rPr lang="zh-CN" altLang="zh-CN" sz="2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11</a:t>
            </a:r>
            <a:r>
              <a:rPr lang="zh-CN" altLang="zh-CN" sz="2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500">
                <a:solidFill>
                  <a:srgbClr val="000000"/>
                </a:solidFill>
                <a:cs typeface="Times New Roman"/>
              </a:rPr>
              <a:t> the tree with his other six legs. But the gourd was too big and he couldn’t climb. His son was nearby watching him. “Daddy,” he said, “why don’t you </a:t>
            </a:r>
            <a:r>
              <a:rPr lang="zh-CN" altLang="zh-CN" sz="2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12</a:t>
            </a:r>
            <a:r>
              <a:rPr lang="zh-CN" altLang="zh-CN" sz="2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500">
                <a:solidFill>
                  <a:srgbClr val="000000"/>
                </a:solidFill>
                <a:cs typeface="Times New Roman"/>
              </a:rPr>
              <a:t> the gourd to your back and then climb the tree</a:t>
            </a:r>
            <a:r>
              <a:rPr lang="zh-CN" altLang="zh-CN" sz="2500">
                <a:solidFill>
                  <a:srgbClr val="000000"/>
                </a:solidFill>
                <a:cs typeface="Times New Roman"/>
              </a:rPr>
              <a:t>？</a:t>
            </a:r>
            <a:r>
              <a:rPr lang="en-US" altLang="zh-CN" sz="2500">
                <a:solidFill>
                  <a:srgbClr val="000000"/>
                </a:solidFill>
                <a:cs typeface="Times New Roman"/>
              </a:rPr>
              <a:t>” “That’s very good advice,” said Anansi. “Thank you for sharing it with me.” And then Anansi realized that advice is only </a:t>
            </a:r>
            <a:r>
              <a:rPr lang="zh-CN" altLang="zh-CN" sz="2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13</a:t>
            </a:r>
            <a:r>
              <a:rPr lang="zh-CN" altLang="zh-CN" sz="2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500">
                <a:solidFill>
                  <a:srgbClr val="000000"/>
                </a:solidFill>
                <a:cs typeface="Times New Roman"/>
              </a:rPr>
              <a:t> when we share it with someone</a:t>
            </a:r>
            <a:r>
              <a:rPr lang="en-US" altLang="zh-CN" sz="2500" smtClean="0">
                <a:solidFill>
                  <a:srgbClr val="000000"/>
                </a:solidFill>
                <a:cs typeface="Times New Roman"/>
              </a:rPr>
              <a:t>.</a:t>
            </a:r>
            <a:endParaRPr lang="zh-CN" altLang="zh-CN" sz="25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302236"/>
            <a:ext cx="11485848" cy="592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2476500" algn="l"/>
                <a:tab pos="4122738" algn="l"/>
                <a:tab pos="4305300" algn="l"/>
                <a:tab pos="4846638" algn="l"/>
                <a:tab pos="7261225" algn="l"/>
                <a:tab pos="9685338" algn="l"/>
              </a:tabLst>
            </a:pPr>
            <a:r>
              <a:rPr lang="zh-CN" altLang="zh-CN" sz="2500" smtClean="0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 sz="2500" smtClean="0">
                <a:solidFill>
                  <a:srgbClr val="00B0F0"/>
                </a:solidFill>
                <a:cs typeface="Times New Roman"/>
              </a:rPr>
              <a:t>13. </a:t>
            </a:r>
            <a:r>
              <a:rPr lang="en-US" altLang="zh-CN" sz="2500" smtClean="0">
                <a:solidFill>
                  <a:srgbClr val="000000"/>
                </a:solidFill>
                <a:cs typeface="Times New Roman"/>
              </a:rPr>
              <a:t>A. simple		B. useful	C. interesting		D. real</a:t>
            </a:r>
            <a:endParaRPr lang="zh-CN" altLang="zh-CN" sz="25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96378" y="3319488"/>
            <a:ext cx="397866" cy="5425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500" smtClean="0"/>
              <a:t>B</a:t>
            </a:r>
            <a:endParaRPr lang="zh-CN" altLang="en-US" sz="2500"/>
          </a:p>
        </p:txBody>
      </p:sp>
      <p:sp>
        <p:nvSpPr>
          <p:cNvPr id="11" name="内容占位符 7"/>
          <p:cNvSpPr txBox="1">
            <a:spLocks/>
          </p:cNvSpPr>
          <p:nvPr/>
        </p:nvSpPr>
        <p:spPr bwMode="auto">
          <a:xfrm>
            <a:off x="396300" y="3842107"/>
            <a:ext cx="11485848" cy="2539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lnSpc>
                <a:spcPct val="130000"/>
              </a:lnSpc>
              <a:spcAft>
                <a:spcPts val="0"/>
              </a:spcAft>
            </a:pPr>
            <a:r>
              <a:rPr lang="en-US" altLang="zh-CN" sz="2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5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考查形容词辨析。句意：然后阿南希意识到建议只有在我们与他人分享时才有用。</a:t>
            </a:r>
            <a:r>
              <a:rPr lang="en-US" altLang="zh-CN" sz="25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simple</a:t>
            </a:r>
            <a:r>
              <a:rPr lang="zh-CN" altLang="zh-CN" sz="25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简单的；</a:t>
            </a:r>
            <a:r>
              <a:rPr lang="en-US" altLang="zh-CN" sz="25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useful</a:t>
            </a:r>
            <a:r>
              <a:rPr lang="zh-CN" altLang="zh-CN" sz="25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有用的；</a:t>
            </a:r>
            <a:r>
              <a:rPr lang="en-US" altLang="zh-CN" sz="25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interesting</a:t>
            </a:r>
            <a:r>
              <a:rPr lang="zh-CN" altLang="zh-CN" sz="25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有趣的；</a:t>
            </a:r>
            <a:r>
              <a:rPr lang="en-US" altLang="zh-CN" sz="25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</a:t>
            </a:r>
            <a:r>
              <a:rPr lang="zh-CN" altLang="zh-CN" sz="25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真的</a:t>
            </a:r>
            <a:r>
              <a:rPr lang="zh-CN" altLang="zh-CN" sz="2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</a:t>
            </a:r>
            <a:endParaRPr lang="en-US" altLang="zh-CN" sz="25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>
              <a:lnSpc>
                <a:spcPct val="130000"/>
              </a:lnSpc>
              <a:spcAft>
                <a:spcPts val="0"/>
              </a:spcAft>
            </a:pPr>
            <a:endParaRPr lang="en-US" altLang="zh-CN" sz="25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>
              <a:lnSpc>
                <a:spcPct val="130000"/>
              </a:lnSpc>
              <a:spcAft>
                <a:spcPts val="0"/>
              </a:spcAft>
            </a:pPr>
            <a:r>
              <a:rPr lang="en-US" altLang="zh-CN" sz="2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“And then Anansi</a:t>
            </a:r>
            <a:r>
              <a:rPr lang="en-US" altLang="zh-CN" sz="2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realized that advice is only... when we share it with someone.”</a:t>
            </a:r>
            <a:r>
              <a:rPr lang="zh-CN" altLang="zh-CN" sz="2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可知，阿南希意识到建议只有在我们与他人分享时才有用。故选</a:t>
            </a:r>
            <a:r>
              <a:rPr lang="en-US" altLang="zh-CN" sz="2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5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864066" y="4891106"/>
            <a:ext cx="5703806" cy="5386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500">
                <a:solidFill>
                  <a:srgbClr val="00B0F0"/>
                </a:solidFill>
                <a:latin typeface="+mn-lt"/>
                <a:ea typeface="楷体" pitchFamily="49" charset="-122"/>
              </a:rPr>
              <a:t>反义词为 </a:t>
            </a:r>
            <a:r>
              <a:rPr lang="en-US" altLang="zh-CN" sz="2500">
                <a:solidFill>
                  <a:srgbClr val="00B0F0"/>
                </a:solidFill>
                <a:latin typeface="+mn-lt"/>
                <a:ea typeface="楷体" pitchFamily="49" charset="-122"/>
              </a:rPr>
              <a:t>useless</a:t>
            </a:r>
            <a:r>
              <a:rPr lang="zh-CN" altLang="en-US" sz="2500">
                <a:solidFill>
                  <a:srgbClr val="00B0F0"/>
                </a:solidFill>
                <a:latin typeface="+mn-lt"/>
                <a:ea typeface="楷体" pitchFamily="49" charset="-122"/>
              </a:rPr>
              <a:t>，意为，</a:t>
            </a:r>
            <a:r>
              <a:rPr lang="zh-CN" altLang="en-US" sz="2500" smtClean="0">
                <a:solidFill>
                  <a:srgbClr val="00B0F0"/>
                </a:solidFill>
                <a:latin typeface="+mn-lt"/>
                <a:ea typeface="楷体" pitchFamily="49" charset="-122"/>
              </a:rPr>
              <a:t>“无用的</a:t>
            </a:r>
            <a:r>
              <a:rPr lang="en-US" altLang="zh-CN" sz="2500" smtClean="0">
                <a:solidFill>
                  <a:srgbClr val="00B0F0"/>
                </a:solidFill>
                <a:latin typeface="+mn-ea"/>
                <a:ea typeface="+mn-ea"/>
                <a:cs typeface="Times New Roman" panose="02020603050405020304" pitchFamily="18" charset="0"/>
              </a:rPr>
              <a:t>”</a:t>
            </a:r>
            <a:r>
              <a:rPr lang="zh-CN" altLang="zh-CN" sz="2500" smtClean="0">
                <a:solidFill>
                  <a:srgbClr val="00B0F0"/>
                </a:solidFill>
                <a:cs typeface="Times New Roman" panose="02020603050405020304" pitchFamily="18" charset="0"/>
              </a:rPr>
              <a:t>。</a:t>
            </a:r>
            <a:endParaRPr lang="zh-CN" altLang="en-US" sz="2500">
              <a:solidFill>
                <a:srgbClr val="00B0F0"/>
              </a:solidFill>
              <a:latin typeface="+mn-ea"/>
              <a:ea typeface="+mn-ea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8002" y="4855196"/>
            <a:ext cx="576064" cy="4693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39371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45239"/>
          </a:xfrm>
        </p:spPr>
        <p:txBody>
          <a:bodyPr/>
          <a:lstStyle/>
          <a:p>
            <a:pPr indent="719138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3200">
                <a:solidFill>
                  <a:srgbClr val="000000"/>
                </a:solidFill>
                <a:cs typeface="Times New Roman"/>
              </a:rPr>
              <a:t>So, he climbed the tree with the gourd on his back. And when Anansi reached the 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14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zh-CN" altLang="zh-CN" sz="3200">
                <a:solidFill>
                  <a:srgbClr val="000000"/>
                </a:solidFill>
                <a:cs typeface="Times New Roman"/>
              </a:rPr>
              <a:t>，</a:t>
            </a:r>
            <a:r>
              <a:rPr lang="en-US" altLang="zh-CN" sz="3200">
                <a:solidFill>
                  <a:srgbClr val="000000"/>
                </a:solidFill>
                <a:cs typeface="Times New Roman"/>
              </a:rPr>
              <a:t> he held the gourd up to the wind. All the advice flew into the sky and traveled 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15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3200">
                <a:solidFill>
                  <a:srgbClr val="000000"/>
                </a:solidFill>
                <a:cs typeface="Times New Roman"/>
              </a:rPr>
              <a:t> the land. And wisdom came to everyone</a:t>
            </a:r>
            <a:r>
              <a:rPr lang="en-US" altLang="zh-CN" sz="3200" smtClean="0">
                <a:solidFill>
                  <a:srgbClr val="000000"/>
                </a:solidFill>
                <a:cs typeface="Times New Roman"/>
              </a:rPr>
              <a:t>.</a:t>
            </a:r>
            <a:endParaRPr lang="zh-CN" altLang="zh-CN" sz="32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273037"/>
            <a:ext cx="11485848" cy="663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2513013" algn="l"/>
                <a:tab pos="4391025" algn="l"/>
                <a:tab pos="6276975" algn="l"/>
                <a:tab pos="6640513" algn="l"/>
                <a:tab pos="8523288" algn="l"/>
              </a:tabLst>
            </a:pPr>
            <a:r>
              <a:rPr lang="zh-CN" altLang="zh-CN" sz="3200" smtClean="0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 sz="3200" smtClean="0">
                <a:solidFill>
                  <a:srgbClr val="00B0F0"/>
                </a:solidFill>
                <a:cs typeface="Times New Roman"/>
              </a:rPr>
              <a:t>14. </a:t>
            </a:r>
            <a:r>
              <a:rPr lang="en-US" altLang="zh-CN" sz="3200" smtClean="0">
                <a:solidFill>
                  <a:srgbClr val="000000"/>
                </a:solidFill>
                <a:cs typeface="Times New Roman"/>
              </a:rPr>
              <a:t>A. top	B. house 	C. ground	D. mountain</a:t>
            </a:r>
            <a:endParaRPr lang="zh-CN" altLang="zh-CN" sz="32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82638" y="3273037"/>
            <a:ext cx="481222" cy="6686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200" smtClean="0"/>
              <a:t>A</a:t>
            </a:r>
            <a:endParaRPr lang="zh-CN" altLang="en-US" sz="3200"/>
          </a:p>
        </p:txBody>
      </p:sp>
      <p:sp>
        <p:nvSpPr>
          <p:cNvPr id="5" name="内容占位符 8"/>
          <p:cNvSpPr txBox="1">
            <a:spLocks/>
          </p:cNvSpPr>
          <p:nvPr/>
        </p:nvSpPr>
        <p:spPr bwMode="auto">
          <a:xfrm>
            <a:off x="360854" y="3915804"/>
            <a:ext cx="11485848" cy="2584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考查名词辨析。句意：当阿南希到了树顶时，他把葫芦举到风中。</a:t>
            </a: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top</a:t>
            </a:r>
            <a:r>
              <a:rPr lang="zh-CN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顶部；</a:t>
            </a: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house</a:t>
            </a:r>
            <a:r>
              <a:rPr lang="zh-CN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房子；</a:t>
            </a: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ground</a:t>
            </a:r>
            <a:r>
              <a:rPr lang="zh-CN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地面；</a:t>
            </a: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mountain</a:t>
            </a:r>
            <a:r>
              <a:rPr lang="zh-CN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山。根据</a:t>
            </a: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“And when Anansi reached the...</a:t>
            </a:r>
            <a:r>
              <a:rPr lang="zh-CN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held the gourd up to the wind.”</a:t>
            </a:r>
            <a:r>
              <a:rPr lang="zh-CN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可知，阿南希爬到了树顶。故选</a:t>
            </a: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2572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33102"/>
          </a:xfrm>
        </p:spPr>
        <p:txBody>
          <a:bodyPr/>
          <a:lstStyle/>
          <a:p>
            <a:pPr indent="719138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3000">
                <a:solidFill>
                  <a:srgbClr val="000000"/>
                </a:solidFill>
                <a:cs typeface="Times New Roman"/>
              </a:rPr>
              <a:t>So, he climbed the tree with the gourd on his back. And when Anansi reached the 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14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zh-CN" altLang="zh-CN" sz="3000">
                <a:solidFill>
                  <a:srgbClr val="000000"/>
                </a:solidFill>
                <a:cs typeface="Times New Roman"/>
              </a:rPr>
              <a:t>，</a:t>
            </a:r>
            <a:r>
              <a:rPr lang="en-US" altLang="zh-CN" sz="3000">
                <a:solidFill>
                  <a:srgbClr val="000000"/>
                </a:solidFill>
                <a:cs typeface="Times New Roman"/>
              </a:rPr>
              <a:t> he held the gourd up to the wind. All the advice flew into the sky and traveled 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15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3000">
                <a:solidFill>
                  <a:srgbClr val="000000"/>
                </a:solidFill>
                <a:cs typeface="Times New Roman"/>
              </a:rPr>
              <a:t> the land. And wisdom came to everyone</a:t>
            </a:r>
            <a:r>
              <a:rPr lang="en-US" altLang="zh-CN" sz="3000" smtClean="0">
                <a:solidFill>
                  <a:srgbClr val="000000"/>
                </a:solidFill>
                <a:cs typeface="Times New Roman"/>
              </a:rPr>
              <a:t>.</a:t>
            </a:r>
            <a:endParaRPr lang="zh-CN" altLang="zh-CN" sz="30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123716"/>
            <a:ext cx="11485848" cy="697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2513013" algn="l"/>
                <a:tab pos="4572000" algn="l"/>
                <a:tab pos="6640513" algn="l"/>
                <a:tab pos="9153525" algn="l"/>
              </a:tabLst>
            </a:pPr>
            <a:r>
              <a:rPr lang="zh-CN" altLang="zh-CN" sz="3000" smtClean="0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 sz="3000" smtClean="0">
                <a:solidFill>
                  <a:srgbClr val="00B0F0"/>
                </a:solidFill>
                <a:cs typeface="Times New Roman"/>
              </a:rPr>
              <a:t>15. </a:t>
            </a:r>
            <a:r>
              <a:rPr lang="en-US" altLang="zh-CN" sz="3000" smtClean="0">
                <a:solidFill>
                  <a:srgbClr val="000000"/>
                </a:solidFill>
                <a:cs typeface="Times New Roman"/>
              </a:rPr>
              <a:t>A. across	B. with	C. into	D. under</a:t>
            </a:r>
            <a:endParaRPr lang="zh-CN" altLang="zh-CN" sz="30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82638" y="3289798"/>
            <a:ext cx="461986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000" smtClean="0"/>
              <a:t>A</a:t>
            </a:r>
            <a:endParaRPr lang="zh-CN" altLang="en-US" sz="3000"/>
          </a:p>
        </p:txBody>
      </p:sp>
      <p:sp>
        <p:nvSpPr>
          <p:cNvPr id="8" name="内容占位符 9"/>
          <p:cNvSpPr txBox="1">
            <a:spLocks/>
          </p:cNvSpPr>
          <p:nvPr/>
        </p:nvSpPr>
        <p:spPr bwMode="auto">
          <a:xfrm>
            <a:off x="360854" y="3780414"/>
            <a:ext cx="11485848" cy="2774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考查介词辨析。句意：所有的建议都飞上了天空，传遍了大地。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across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横过，遍及；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和；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into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到</a:t>
            </a:r>
            <a:r>
              <a:rPr lang="en-US" altLang="zh-CN" sz="3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里面；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under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sz="3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下面。根据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“All the advice flew into the sky and traveled... the land.”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可知，建议传遍了大地。故选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3442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252" y="1353116"/>
            <a:ext cx="11482450" cy="242552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855" y="1298476"/>
            <a:ext cx="2349976" cy="649877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9998" y="1196752"/>
            <a:ext cx="11485848" cy="248016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across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的固定搭配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across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across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穿过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横过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across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偶然遇见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碰见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66483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598" y="692696"/>
            <a:ext cx="10703314" cy="12598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0854" y="1880652"/>
            <a:ext cx="11485848" cy="4274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33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 sz="33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文章讲述了蜘蛛阿南西</a:t>
            </a:r>
            <a:r>
              <a:rPr lang="zh-CN" altLang="zh-CN" sz="3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3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Anansi</a:t>
            </a:r>
            <a:r>
              <a:rPr lang="zh-CN" altLang="zh-CN" sz="3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33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为了成为世上最有智慧的人</a:t>
            </a:r>
            <a:r>
              <a:rPr lang="zh-CN" altLang="zh-CN" sz="3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3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把大家分享的建议收集到一个葫芦里</a:t>
            </a:r>
            <a:r>
              <a:rPr lang="zh-CN" altLang="zh-CN" sz="3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3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想独占这些智慧。然而</a:t>
            </a:r>
            <a:r>
              <a:rPr lang="zh-CN" altLang="zh-CN" sz="3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3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他因葫芦太大无法爬上树藏匿</a:t>
            </a:r>
            <a:r>
              <a:rPr lang="zh-CN" altLang="zh-CN" sz="3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3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儿子提醒他把葫芦绑在背上。阿南西意识到智慧只有分享才有价值</a:t>
            </a:r>
            <a:r>
              <a:rPr lang="zh-CN" altLang="zh-CN" sz="3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3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于是把葫芦打开</a:t>
            </a:r>
            <a:r>
              <a:rPr lang="zh-CN" altLang="zh-CN" sz="3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3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让所有的建议随风散播</a:t>
            </a:r>
            <a:r>
              <a:rPr lang="zh-CN" altLang="zh-CN" sz="3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3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最终让全世界的人都得到了智慧。</a:t>
            </a:r>
            <a:endParaRPr lang="zh-CN" altLang="zh-CN" sz="3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内容占位符 1"/>
          <p:cNvSpPr>
            <a:spLocks noGrp="1"/>
          </p:cNvSpPr>
          <p:nvPr>
            <p:ph idx="1"/>
          </p:nvPr>
        </p:nvSpPr>
        <p:spPr>
          <a:xfrm>
            <a:off x="360854" y="5857020"/>
            <a:ext cx="11485848" cy="719621"/>
          </a:xfrm>
        </p:spPr>
        <p:txBody>
          <a:bodyPr/>
          <a:lstStyle/>
          <a:p>
            <a:pPr algn="r" hangingPunct="0">
              <a:lnSpc>
                <a:spcPct val="140000"/>
              </a:lnSpc>
              <a:spcAft>
                <a:spcPts val="0"/>
              </a:spcAft>
              <a:tabLst>
                <a:tab pos="2513013" algn="l"/>
                <a:tab pos="5921375" algn="l"/>
                <a:tab pos="6640513" algn="l"/>
                <a:tab pos="9153525" algn="l"/>
              </a:tabLst>
            </a:pPr>
            <a:r>
              <a:rPr lang="zh-CN" altLang="zh-CN" sz="3300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 sz="3300">
                <a:solidFill>
                  <a:srgbClr val="000000"/>
                </a:solidFill>
                <a:ea typeface="仿宋"/>
                <a:cs typeface="Times New Roman"/>
              </a:rPr>
              <a:t>江西中考</a:t>
            </a:r>
            <a:r>
              <a:rPr lang="zh-CN" altLang="zh-CN" sz="3300" smtClean="0">
                <a:solidFill>
                  <a:srgbClr val="000000"/>
                </a:solidFill>
                <a:cs typeface="Times New Roman"/>
              </a:rPr>
              <a:t>）</a:t>
            </a:r>
            <a:endParaRPr lang="zh-CN" altLang="zh-CN" sz="3300">
              <a:solidFill>
                <a:srgbClr val="000000"/>
              </a:solidFill>
              <a:cs typeface="Times New Roman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7481" y="1880652"/>
            <a:ext cx="2808312" cy="733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24369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00094"/>
            <a:ext cx="11567000" cy="5193202"/>
          </a:xfrm>
          <a:prstGeom prst="rect">
            <a:avLst/>
          </a:prstGeom>
        </p:spPr>
      </p:pic>
      <p:pic>
        <p:nvPicPr>
          <p:cNvPr id="10" name="译文.eps" descr="id:214748733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3200787"/>
            <a:ext cx="1224136" cy="378439"/>
          </a:xfrm>
          <a:prstGeom prst="rect">
            <a:avLst/>
          </a:prstGeom>
        </p:spPr>
      </p:pic>
      <p:pic>
        <p:nvPicPr>
          <p:cNvPr id="11" name="分析.eps" descr="id:2147487343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98522" y="4698648"/>
            <a:ext cx="1250325" cy="386536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4633" y="826412"/>
            <a:ext cx="2850254" cy="553993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16547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then Anansi realized that advice is only useful when we share it with someone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77999" y="2852936"/>
            <a:ext cx="11485848" cy="165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然后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阿南希意识到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建议只有当我们与他人分享时才有用。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10"/>
          <p:cNvSpPr txBox="1">
            <a:spLocks/>
          </p:cNvSpPr>
          <p:nvPr/>
        </p:nvSpPr>
        <p:spPr bwMode="auto">
          <a:xfrm>
            <a:off x="360854" y="4365104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that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引导的是宾语从句，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引导的是时间状语从句。</a:t>
            </a:r>
          </a:p>
        </p:txBody>
      </p:sp>
    </p:spTree>
    <p:extLst>
      <p:ext uri="{BB962C8B-B14F-4D97-AF65-F5344CB8AC3E}">
        <p14:creationId xmlns:p14="http://schemas.microsoft.com/office/powerpoint/2010/main" val="27491386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836712"/>
            <a:ext cx="9046720" cy="2421112"/>
          </a:xfrm>
        </p:spPr>
        <p:txBody>
          <a:bodyPr/>
          <a:lstStyle/>
          <a:p>
            <a:pPr indent="719138" algn="ctr" hangingPunct="0">
              <a:spcAft>
                <a:spcPts val="0"/>
              </a:spcAft>
            </a:pPr>
            <a:r>
              <a:rPr lang="en-US" altLang="zh-CN" sz="2600" b="1">
                <a:solidFill>
                  <a:srgbClr val="000000"/>
                </a:solidFill>
                <a:cs typeface="Times New Roman"/>
              </a:rPr>
              <a:t>Anansi</a:t>
            </a:r>
            <a:r>
              <a:rPr lang="en-US" altLang="zh-CN" sz="2600">
                <a:solidFill>
                  <a:srgbClr val="000000"/>
                </a:solidFill>
                <a:cs typeface="Times New Roman"/>
              </a:rPr>
              <a:t> </a:t>
            </a:r>
            <a:r>
              <a:rPr lang="en-US" altLang="zh-CN" sz="2600" b="1">
                <a:solidFill>
                  <a:srgbClr val="000000"/>
                </a:solidFill>
                <a:cs typeface="Times New Roman"/>
              </a:rPr>
              <a:t>the</a:t>
            </a:r>
            <a:r>
              <a:rPr lang="en-US" altLang="zh-CN" sz="2600">
                <a:solidFill>
                  <a:srgbClr val="000000"/>
                </a:solidFill>
                <a:cs typeface="Times New Roman"/>
              </a:rPr>
              <a:t> </a:t>
            </a:r>
            <a:r>
              <a:rPr lang="en-US" altLang="zh-CN" sz="2600" b="1">
                <a:solidFill>
                  <a:srgbClr val="000000"/>
                </a:solidFill>
                <a:cs typeface="Times New Roman"/>
              </a:rPr>
              <a:t>Wise</a:t>
            </a:r>
            <a:endParaRPr lang="zh-CN" altLang="zh-CN" sz="2600">
              <a:solidFill>
                <a:srgbClr val="000000"/>
              </a:solidFill>
              <a:cs typeface="Times New Roman"/>
            </a:endParaRPr>
          </a:p>
          <a:p>
            <a:pPr indent="719138" hangingPunct="0">
              <a:spcAft>
                <a:spcPts val="0"/>
              </a:spcAft>
            </a:pPr>
            <a:r>
              <a:rPr lang="en-US" altLang="zh-CN" sz="2600">
                <a:solidFill>
                  <a:srgbClr val="000000"/>
                </a:solidFill>
                <a:cs typeface="Times New Roman"/>
              </a:rPr>
              <a:t>Some people think they know everything. Anansi the spider didn’t think that. He was a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1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600">
                <a:solidFill>
                  <a:srgbClr val="000000"/>
                </a:solidFill>
                <a:cs typeface="Times New Roman"/>
              </a:rPr>
              <a:t> spider. And he knew to have real wisdom, he had to learn </a:t>
            </a:r>
            <a:r>
              <a:rPr lang="en-US" altLang="zh-CN" sz="2600" smtClean="0">
                <a:solidFill>
                  <a:srgbClr val="000000"/>
                </a:solidFill>
                <a:cs typeface="Times New Roman"/>
              </a:rPr>
              <a:t>more.</a:t>
            </a:r>
            <a:endParaRPr lang="zh-CN" altLang="zh-CN" sz="2600">
              <a:solidFill>
                <a:srgbClr val="000000"/>
              </a:solidFill>
              <a:cs typeface="Times New Roman"/>
            </a:endParaRPr>
          </a:p>
        </p:txBody>
      </p:sp>
      <p:pic>
        <p:nvPicPr>
          <p:cNvPr id="4" name="fb25.jpg" descr="id:214750434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611006" y="1037923"/>
            <a:ext cx="2016224" cy="2112710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150633"/>
            <a:ext cx="11485848" cy="616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72000" algn="l"/>
                <a:tab pos="4949825" algn="l"/>
                <a:tab pos="6818313" algn="l"/>
                <a:tab pos="7650163" algn="l"/>
                <a:tab pos="8966200" algn="l"/>
                <a:tab pos="9055100" algn="l"/>
                <a:tab pos="9901238" algn="l"/>
              </a:tabLst>
            </a:pPr>
            <a:r>
              <a:rPr lang="zh-CN" altLang="zh-CN" sz="2600" smtClean="0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 sz="2600" smtClean="0">
                <a:solidFill>
                  <a:srgbClr val="00B0F0"/>
                </a:solidFill>
                <a:cs typeface="Times New Roman"/>
              </a:rPr>
              <a:t>1.</a:t>
            </a:r>
            <a:r>
              <a:rPr lang="en-US" altLang="zh-CN" sz="2600" smtClean="0">
                <a:solidFill>
                  <a:srgbClr val="000000"/>
                </a:solidFill>
                <a:cs typeface="Times New Roman"/>
              </a:rPr>
              <a:t> A. quiet	B. crazy	C. poor	D. clever</a:t>
            </a:r>
            <a:endParaRPr lang="zh-CN" altLang="zh-CN" sz="26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49125" y="3296597"/>
            <a:ext cx="42511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n-US" altLang="zh-CN" sz="2600"/>
              <a:t>D</a:t>
            </a:r>
            <a:endParaRPr lang="zh-CN" altLang="en-US" sz="2600"/>
          </a:p>
        </p:txBody>
      </p:sp>
      <p:sp>
        <p:nvSpPr>
          <p:cNvPr id="7" name="内容占位符 3"/>
          <p:cNvSpPr txBox="1">
            <a:spLocks/>
          </p:cNvSpPr>
          <p:nvPr/>
        </p:nvSpPr>
        <p:spPr bwMode="auto">
          <a:xfrm>
            <a:off x="360854" y="3717032"/>
            <a:ext cx="11485848" cy="2954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考查形容词辨析。句意：他是一只聪明的蜘蛛。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quiet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安静的；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crazy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疯狂的；</a:t>
            </a:r>
            <a:r>
              <a:rPr lang="en-US" altLang="zh-CN" sz="26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poor</a:t>
            </a:r>
            <a:r>
              <a:rPr lang="zh-CN" altLang="zh-CN" sz="26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贫穷的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clever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聪明的。根据</a:t>
            </a:r>
            <a:r>
              <a:rPr lang="en-US" altLang="zh-CN" sz="2600" b="1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he knew to have </a:t>
            </a: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 wisdom, </a:t>
            </a:r>
          </a:p>
          <a:p>
            <a:pPr eaLnBrk="1" hangingPunct="0">
              <a:spcAft>
                <a:spcPts val="0"/>
              </a:spcAft>
            </a:pPr>
            <a:endParaRPr lang="en-US" altLang="zh-CN" sz="10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endParaRPr lang="en-US" altLang="zh-CN" sz="10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had to learn more.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他知道要拥有真正的智慧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他必须学得更多。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 b="1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可知，他是一只聪明的蜘蛛。故选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9047" y="4983429"/>
            <a:ext cx="577637" cy="389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矩形 8"/>
          <p:cNvSpPr/>
          <p:nvPr/>
        </p:nvSpPr>
        <p:spPr>
          <a:xfrm>
            <a:off x="372067" y="4983429"/>
            <a:ext cx="1846980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zh-CN" altLang="en-US" sz="2600">
                <a:solidFill>
                  <a:srgbClr val="00B0F0"/>
                </a:solidFill>
                <a:latin typeface="+mn-lt"/>
                <a:ea typeface="楷体" pitchFamily="49" charset="-122"/>
              </a:rPr>
              <a:t>反义词 </a:t>
            </a:r>
            <a:r>
              <a:rPr lang="en-US" altLang="zh-CN" sz="2600">
                <a:solidFill>
                  <a:srgbClr val="00B0F0"/>
                </a:solidFill>
                <a:latin typeface="+mn-lt"/>
                <a:ea typeface="楷体" pitchFamily="49" charset="-122"/>
              </a:rPr>
              <a:t>rich</a:t>
            </a:r>
            <a:endParaRPr lang="zh-CN" altLang="en-US" sz="2600">
              <a:solidFill>
                <a:srgbClr val="00B0F0"/>
              </a:solidFill>
              <a:latin typeface="楷体" pitchFamily="49" charset="-122"/>
              <a:ea typeface="楷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88887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53868"/>
          </a:xfrm>
        </p:spPr>
        <p:txBody>
          <a:bodyPr/>
          <a:lstStyle/>
          <a:p>
            <a:pPr indent="719138" hangingPunct="0">
              <a:spcAft>
                <a:spcPts val="0"/>
              </a:spcAft>
            </a:pPr>
            <a:r>
              <a:rPr lang="en-US" altLang="zh-CN" sz="2800">
                <a:solidFill>
                  <a:srgbClr val="000000"/>
                </a:solidFill>
                <a:cs typeface="Times New Roman"/>
              </a:rPr>
              <a:t>One day, Anansi found a</a:t>
            </a:r>
            <a:r>
              <a:rPr lang="zh-CN" altLang="zh-CN" sz="2800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 sz="2800">
                <a:solidFill>
                  <a:srgbClr val="000000"/>
                </a:solidFill>
                <a:cs typeface="Times New Roman"/>
              </a:rPr>
              <a:t>n</a:t>
            </a:r>
            <a:r>
              <a:rPr lang="zh-CN" altLang="zh-CN" sz="2800">
                <a:solidFill>
                  <a:srgbClr val="000000"/>
                </a:solidFill>
                <a:cs typeface="Times New Roman"/>
              </a:rPr>
              <a:t>）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2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800">
                <a:solidFill>
                  <a:srgbClr val="000000"/>
                </a:solidFill>
                <a:cs typeface="Times New Roman"/>
              </a:rPr>
              <a:t> gourd on the ground and he had an idea. “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3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800">
                <a:solidFill>
                  <a:srgbClr val="000000"/>
                </a:solidFill>
                <a:cs typeface="Times New Roman"/>
              </a:rPr>
              <a:t> I get advice from others and put it in this gourd, then I’ll be wiser than anyone else in the world</a:t>
            </a:r>
            <a:r>
              <a:rPr lang="en-US" altLang="zh-CN" sz="2800" smtClean="0">
                <a:solidFill>
                  <a:srgbClr val="000000"/>
                </a:solidFill>
                <a:cs typeface="Times New Roman"/>
              </a:rPr>
              <a:t>.”</a:t>
            </a:r>
            <a:endParaRPr lang="zh-CN" altLang="zh-CN" sz="28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70892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72000" algn="l"/>
                <a:tab pos="4949825" algn="l"/>
                <a:tab pos="6818313" algn="l"/>
                <a:tab pos="7650163" algn="l"/>
                <a:tab pos="8966200" algn="l"/>
                <a:tab pos="9055100" algn="l"/>
                <a:tab pos="9901238" algn="l"/>
              </a:tabLst>
            </a:pPr>
            <a:r>
              <a:rPr lang="zh-CN" altLang="zh-CN" sz="2800" smtClean="0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 sz="2800" smtClean="0">
                <a:solidFill>
                  <a:srgbClr val="00B0F0"/>
                </a:solidFill>
                <a:cs typeface="Times New Roman"/>
              </a:rPr>
              <a:t>2. </a:t>
            </a:r>
            <a:r>
              <a:rPr lang="en-US" altLang="zh-CN" sz="2800" smtClean="0">
                <a:solidFill>
                  <a:srgbClr val="000000"/>
                </a:solidFill>
                <a:cs typeface="Times New Roman"/>
              </a:rPr>
              <a:t>A. empty	B. small	C. soft	D. broken</a:t>
            </a:r>
            <a:endParaRPr lang="zh-CN" altLang="zh-CN" sz="28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82638" y="285488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A</a:t>
            </a:r>
            <a:endParaRPr lang="zh-CN" altLang="en-US"/>
          </a:p>
        </p:txBody>
      </p:sp>
      <p:sp>
        <p:nvSpPr>
          <p:cNvPr id="6" name="内容占位符 6"/>
          <p:cNvSpPr txBox="1">
            <a:spLocks/>
          </p:cNvSpPr>
          <p:nvPr/>
        </p:nvSpPr>
        <p:spPr bwMode="auto">
          <a:xfrm>
            <a:off x="360854" y="3284984"/>
            <a:ext cx="11485848" cy="3242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考查形容词辨析。句意：一天，阿南西在地上发现了一个空葫芦，他有了一个主意。</a:t>
            </a:r>
            <a:r>
              <a:rPr lang="en-US" altLang="zh-CN" sz="28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empty</a:t>
            </a:r>
            <a:r>
              <a:rPr lang="zh-CN" altLang="zh-CN" sz="28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空的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small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小的；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soft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柔软的；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broken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打破</a:t>
            </a:r>
            <a:endParaRPr lang="en-US" altLang="zh-CN" sz="28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endParaRPr lang="en-US" altLang="zh-CN" sz="28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的。根据后文</a:t>
            </a:r>
            <a:r>
              <a:rPr lang="en-US" altLang="zh-CN" sz="2800" b="1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when he’d filled the gourd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当他装满了葫芦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800" b="1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可知，他在地上发现的葫芦是空的。故选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2609" y="4675180"/>
            <a:ext cx="684322" cy="4617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矩形 7"/>
          <p:cNvSpPr/>
          <p:nvPr/>
        </p:nvSpPr>
        <p:spPr>
          <a:xfrm>
            <a:off x="2206774" y="4716026"/>
            <a:ext cx="18758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rgbClr val="00B0F0"/>
                </a:solidFill>
                <a:latin typeface="+mn-lt"/>
                <a:ea typeface="楷体" pitchFamily="49" charset="-122"/>
              </a:rPr>
              <a:t>反义词 </a:t>
            </a:r>
            <a:r>
              <a:rPr lang="en-US" altLang="zh-CN">
                <a:solidFill>
                  <a:srgbClr val="00B0F0"/>
                </a:solidFill>
                <a:latin typeface="+mn-lt"/>
                <a:ea typeface="楷体" pitchFamily="49" charset="-122"/>
              </a:rPr>
              <a:t>full</a:t>
            </a:r>
            <a:endParaRPr lang="zh-CN" altLang="en-US">
              <a:solidFill>
                <a:srgbClr val="00B0F0"/>
              </a:solidFill>
              <a:latin typeface="楷体" pitchFamily="49" charset="-122"/>
              <a:ea typeface="楷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24636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53868"/>
          </a:xfrm>
        </p:spPr>
        <p:txBody>
          <a:bodyPr/>
          <a:lstStyle/>
          <a:p>
            <a:pPr indent="719138" hangingPunct="0">
              <a:spcAft>
                <a:spcPts val="0"/>
              </a:spcAft>
            </a:pPr>
            <a:r>
              <a:rPr lang="en-US" altLang="zh-CN" sz="2800">
                <a:solidFill>
                  <a:srgbClr val="000000"/>
                </a:solidFill>
                <a:cs typeface="Times New Roman"/>
              </a:rPr>
              <a:t>One day, Anansi found a</a:t>
            </a:r>
            <a:r>
              <a:rPr lang="zh-CN" altLang="zh-CN" sz="2800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 sz="2800">
                <a:solidFill>
                  <a:srgbClr val="000000"/>
                </a:solidFill>
                <a:cs typeface="Times New Roman"/>
              </a:rPr>
              <a:t>n</a:t>
            </a:r>
            <a:r>
              <a:rPr lang="zh-CN" altLang="zh-CN" sz="2800">
                <a:solidFill>
                  <a:srgbClr val="000000"/>
                </a:solidFill>
                <a:cs typeface="Times New Roman"/>
              </a:rPr>
              <a:t>）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2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800">
                <a:solidFill>
                  <a:srgbClr val="000000"/>
                </a:solidFill>
                <a:cs typeface="Times New Roman"/>
              </a:rPr>
              <a:t> gourd on the ground and he had an idea. “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3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800">
                <a:solidFill>
                  <a:srgbClr val="000000"/>
                </a:solidFill>
                <a:cs typeface="Times New Roman"/>
              </a:rPr>
              <a:t> I get advice from others and put it in this gourd, then I’ll be wiser than anyone else in the world</a:t>
            </a:r>
            <a:r>
              <a:rPr lang="en-US" altLang="zh-CN" sz="2800" smtClean="0">
                <a:solidFill>
                  <a:srgbClr val="000000"/>
                </a:solidFill>
                <a:cs typeface="Times New Roman"/>
              </a:rPr>
              <a:t>.”</a:t>
            </a:r>
            <a:endParaRPr lang="zh-CN" altLang="zh-CN" sz="28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688526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72000" algn="l"/>
                <a:tab pos="4949825" algn="l"/>
                <a:tab pos="6365875" algn="l"/>
                <a:tab pos="6818313" algn="l"/>
                <a:tab pos="7650163" algn="l"/>
                <a:tab pos="8966200" algn="l"/>
                <a:tab pos="9055100" algn="l"/>
                <a:tab pos="9901238" algn="l"/>
              </a:tabLst>
            </a:pPr>
            <a:r>
              <a:rPr lang="zh-CN" altLang="zh-CN" sz="2800" smtClean="0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 sz="2800" smtClean="0">
                <a:solidFill>
                  <a:srgbClr val="00B0F0"/>
                </a:solidFill>
                <a:cs typeface="Times New Roman"/>
              </a:rPr>
              <a:t>3. </a:t>
            </a:r>
            <a:r>
              <a:rPr lang="en-US" altLang="zh-CN" sz="2800" smtClean="0">
                <a:solidFill>
                  <a:srgbClr val="000000"/>
                </a:solidFill>
                <a:cs typeface="Times New Roman"/>
              </a:rPr>
              <a:t>A. So	B. If	   C. Before	D. Although</a:t>
            </a:r>
            <a:endParaRPr lang="zh-CN" altLang="zh-CN" sz="28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82638" y="283448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B</a:t>
            </a:r>
            <a:endParaRPr lang="zh-CN" altLang="en-US"/>
          </a:p>
        </p:txBody>
      </p:sp>
      <p:sp>
        <p:nvSpPr>
          <p:cNvPr id="6" name="内容占位符 8"/>
          <p:cNvSpPr txBox="1">
            <a:spLocks/>
          </p:cNvSpPr>
          <p:nvPr/>
        </p:nvSpPr>
        <p:spPr bwMode="auto">
          <a:xfrm>
            <a:off x="360854" y="3283174"/>
            <a:ext cx="11485848" cy="3242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考查连词辨析。句意：如果我从别人那里得到建议，并且把它放在这个葫芦里，那么我就比世界上任何人都更加聪明。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因此；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如果；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sz="28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之前；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although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虽然。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get advice from others and put it in this gourd”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“then I’ll be wiser than anyone else in the world”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的条件，因此用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引导条件状语从句。故选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4443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082173"/>
          </a:xfrm>
        </p:spPr>
        <p:txBody>
          <a:bodyPr/>
          <a:lstStyle/>
          <a:p>
            <a:pPr indent="719138" hangingPunct="0">
              <a:spcAft>
                <a:spcPts val="0"/>
              </a:spcAft>
            </a:pPr>
            <a:r>
              <a:rPr lang="en-US" altLang="zh-CN" sz="3000">
                <a:solidFill>
                  <a:srgbClr val="000000"/>
                </a:solidFill>
                <a:cs typeface="Times New Roman"/>
              </a:rPr>
              <a:t>So, he went from house to house and asked the other creatures</a:t>
            </a:r>
            <a:r>
              <a:rPr lang="zh-CN" altLang="zh-CN" sz="300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 sz="3000">
                <a:solidFill>
                  <a:srgbClr val="000000"/>
                </a:solidFill>
                <a:ea typeface="楷体"/>
                <a:cs typeface="Times New Roman"/>
              </a:rPr>
              <a:t>生物</a:t>
            </a:r>
            <a:r>
              <a:rPr lang="zh-CN" altLang="zh-CN" sz="3000">
                <a:solidFill>
                  <a:srgbClr val="000000"/>
                </a:solidFill>
                <a:cs typeface="Times New Roman"/>
              </a:rPr>
              <a:t>），</a:t>
            </a:r>
            <a:r>
              <a:rPr lang="en-US" altLang="zh-CN" sz="3000">
                <a:solidFill>
                  <a:srgbClr val="000000"/>
                </a:solidFill>
                <a:cs typeface="Times New Roman"/>
              </a:rPr>
              <a:t> “What’s your best piece of 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4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zh-CN" altLang="zh-CN" sz="3000">
                <a:solidFill>
                  <a:srgbClr val="000000"/>
                </a:solidFill>
                <a:cs typeface="Times New Roman"/>
              </a:rPr>
              <a:t>？</a:t>
            </a:r>
            <a:r>
              <a:rPr lang="en-US" altLang="zh-CN" sz="3000">
                <a:solidFill>
                  <a:srgbClr val="000000"/>
                </a:solidFill>
                <a:cs typeface="Times New Roman"/>
              </a:rPr>
              <a:t>” And they were all happy to share their wisdom, because they could see that Anansi 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5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3000">
                <a:solidFill>
                  <a:srgbClr val="000000"/>
                </a:solidFill>
                <a:cs typeface="Times New Roman"/>
              </a:rPr>
              <a:t> it</a:t>
            </a:r>
            <a:r>
              <a:rPr lang="en-US" altLang="zh-CN" sz="3000" smtClean="0">
                <a:solidFill>
                  <a:srgbClr val="000000"/>
                </a:solidFill>
                <a:cs typeface="Times New Roman"/>
              </a:rPr>
              <a:t>.</a:t>
            </a:r>
            <a:endParaRPr lang="zh-CN" altLang="zh-CN" sz="30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764085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2273300" algn="l"/>
                <a:tab pos="6996113" algn="l"/>
                <a:tab pos="9901238" algn="l"/>
              </a:tabLst>
            </a:pPr>
            <a:r>
              <a:rPr lang="zh-CN" altLang="zh-CN" sz="3000" smtClean="0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 sz="3000" smtClean="0">
                <a:solidFill>
                  <a:srgbClr val="00B0F0"/>
                </a:solidFill>
                <a:cs typeface="Times New Roman"/>
              </a:rPr>
              <a:t>4. </a:t>
            </a:r>
            <a:r>
              <a:rPr lang="en-US" altLang="zh-CN" sz="3000" smtClean="0">
                <a:solidFill>
                  <a:srgbClr val="000000"/>
                </a:solidFill>
                <a:cs typeface="Times New Roman"/>
              </a:rPr>
              <a:t>A. news	B. work	</a:t>
            </a:r>
          </a:p>
          <a:p>
            <a:pPr eaLnBrk="1" hangingPunct="0">
              <a:spcAft>
                <a:spcPts val="0"/>
              </a:spcAft>
              <a:tabLst>
                <a:tab pos="1698625" algn="l"/>
                <a:tab pos="6996113" algn="l"/>
                <a:tab pos="9901238" algn="l"/>
              </a:tabLst>
            </a:pPr>
            <a:r>
              <a:rPr lang="en-US" altLang="zh-CN" sz="3000" smtClean="0">
                <a:solidFill>
                  <a:srgbClr val="000000"/>
                </a:solidFill>
                <a:cs typeface="Times New Roman"/>
              </a:rPr>
              <a:t>	C. advice	D. wood</a:t>
            </a:r>
            <a:endParaRPr lang="zh-CN" altLang="zh-CN" sz="30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39507" y="2910047"/>
            <a:ext cx="461986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000" smtClean="0"/>
              <a:t>C</a:t>
            </a:r>
            <a:endParaRPr lang="zh-CN" altLang="en-US" sz="3000"/>
          </a:p>
        </p:txBody>
      </p:sp>
      <p:sp>
        <p:nvSpPr>
          <p:cNvPr id="6" name="内容占位符 9"/>
          <p:cNvSpPr txBox="1">
            <a:spLocks/>
          </p:cNvSpPr>
          <p:nvPr/>
        </p:nvSpPr>
        <p:spPr bwMode="auto">
          <a:xfrm>
            <a:off x="360854" y="4110714"/>
            <a:ext cx="11485848" cy="2082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考查名词辨析。句意：你最好的建议是什么？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news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新闻；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工作；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advice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建议；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wood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木头。根据前文</a:t>
            </a:r>
            <a:r>
              <a:rPr lang="en-US" altLang="zh-CN" sz="3000" b="1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get advice from </a:t>
            </a:r>
            <a:r>
              <a:rPr lang="en-US" altLang="zh-CN" sz="30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others</a:t>
            </a:r>
            <a:r>
              <a:rPr lang="zh-CN" altLang="zh-CN" sz="30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30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我从别人那里得到建议</a:t>
            </a:r>
            <a:r>
              <a:rPr lang="zh-CN" altLang="zh-CN" sz="30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3000" b="1" spc="-10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sz="30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可知，此处指询问建议。故选</a:t>
            </a:r>
            <a:r>
              <a:rPr lang="en-US" altLang="zh-CN" sz="30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30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00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1361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558" y="1288123"/>
            <a:ext cx="11482450" cy="149280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4246" y="1250023"/>
            <a:ext cx="2088090" cy="560691"/>
          </a:xfrm>
          <a:prstGeom prst="rect">
            <a:avLst/>
          </a:prstGeom>
        </p:spPr>
      </p:pic>
      <p:sp>
        <p:nvSpPr>
          <p:cNvPr id="11" name="内容占位符 10"/>
          <p:cNvSpPr>
            <a:spLocks noGrp="1"/>
          </p:cNvSpPr>
          <p:nvPr>
            <p:ph idx="1"/>
          </p:nvPr>
        </p:nvSpPr>
        <p:spPr>
          <a:xfrm>
            <a:off x="262558" y="1131759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advice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spc="-100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建议</a:t>
            </a:r>
            <a:r>
              <a:rPr lang="en-US" altLang="zh-CN" spc="-100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是不可数名词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suggestion</a:t>
            </a:r>
          </a:p>
          <a:p>
            <a:pPr hangingPunct="0"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建议</a:t>
            </a:r>
            <a:r>
              <a:rPr lang="en-US" altLang="zh-CN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是可数名词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7389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642604"/>
            <a:ext cx="11485848" cy="1955215"/>
          </a:xfrm>
        </p:spPr>
        <p:txBody>
          <a:bodyPr/>
          <a:lstStyle/>
          <a:p>
            <a:pPr indent="719138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3000">
                <a:solidFill>
                  <a:srgbClr val="000000"/>
                </a:solidFill>
                <a:cs typeface="Times New Roman"/>
              </a:rPr>
              <a:t>So, he went from house to house and asked the other creatures</a:t>
            </a:r>
            <a:r>
              <a:rPr lang="zh-CN" altLang="zh-CN" sz="300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 sz="3000">
                <a:solidFill>
                  <a:srgbClr val="000000"/>
                </a:solidFill>
                <a:ea typeface="楷体"/>
                <a:cs typeface="Times New Roman"/>
              </a:rPr>
              <a:t>生物</a:t>
            </a:r>
            <a:r>
              <a:rPr lang="zh-CN" altLang="zh-CN" sz="3000">
                <a:solidFill>
                  <a:srgbClr val="000000"/>
                </a:solidFill>
                <a:cs typeface="Times New Roman"/>
              </a:rPr>
              <a:t>），</a:t>
            </a:r>
            <a:r>
              <a:rPr lang="en-US" altLang="zh-CN" sz="3000">
                <a:solidFill>
                  <a:srgbClr val="000000"/>
                </a:solidFill>
                <a:cs typeface="Times New Roman"/>
              </a:rPr>
              <a:t> “What’s your best piece of 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4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zh-CN" altLang="zh-CN" sz="3000">
                <a:solidFill>
                  <a:srgbClr val="000000"/>
                </a:solidFill>
                <a:cs typeface="Times New Roman"/>
              </a:rPr>
              <a:t>？</a:t>
            </a:r>
            <a:r>
              <a:rPr lang="en-US" altLang="zh-CN" sz="3000">
                <a:solidFill>
                  <a:srgbClr val="000000"/>
                </a:solidFill>
                <a:cs typeface="Times New Roman"/>
              </a:rPr>
              <a:t>” And they were all happy to share their wisdom, because they could see that Anansi 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5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3000">
                <a:solidFill>
                  <a:srgbClr val="000000"/>
                </a:solidFill>
                <a:cs typeface="Times New Roman"/>
              </a:rPr>
              <a:t> it</a:t>
            </a:r>
            <a:r>
              <a:rPr lang="en-US" altLang="zh-CN" sz="3000" smtClean="0">
                <a:solidFill>
                  <a:srgbClr val="000000"/>
                </a:solidFill>
                <a:cs typeface="Times New Roman"/>
              </a:rPr>
              <a:t>.</a:t>
            </a:r>
            <a:endParaRPr lang="zh-CN" altLang="zh-CN" sz="30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2564904"/>
            <a:ext cx="11485848" cy="131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2273300" algn="l"/>
                <a:tab pos="6996113" algn="l"/>
                <a:tab pos="9901238" algn="l"/>
              </a:tabLst>
            </a:pPr>
            <a:r>
              <a:rPr lang="zh-CN" altLang="zh-CN" sz="3000" smtClean="0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 sz="3000" smtClean="0">
                <a:solidFill>
                  <a:srgbClr val="00B0F0"/>
                </a:solidFill>
                <a:cs typeface="Times New Roman"/>
              </a:rPr>
              <a:t>5. </a:t>
            </a:r>
            <a:r>
              <a:rPr lang="en-US" altLang="zh-CN" sz="3000" smtClean="0">
                <a:solidFill>
                  <a:srgbClr val="000000"/>
                </a:solidFill>
                <a:cs typeface="Times New Roman"/>
              </a:rPr>
              <a:t>A. stood	B. forgot	</a:t>
            </a: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1698625" algn="l"/>
                <a:tab pos="2273300" algn="l"/>
                <a:tab pos="6996113" algn="l"/>
                <a:tab pos="9901238" algn="l"/>
              </a:tabLst>
            </a:pPr>
            <a:r>
              <a:rPr lang="en-US" altLang="zh-CN" sz="3000" smtClean="0">
                <a:solidFill>
                  <a:srgbClr val="000000"/>
                </a:solidFill>
                <a:cs typeface="Times New Roman"/>
              </a:rPr>
              <a:t>	 C. missed	D. needed</a:t>
            </a:r>
            <a:endParaRPr lang="zh-CN" altLang="zh-CN" sz="30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007456" y="2572230"/>
            <a:ext cx="461986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3000" smtClean="0"/>
              <a:t>D</a:t>
            </a:r>
            <a:endParaRPr lang="zh-CN" altLang="en-US" sz="3000"/>
          </a:p>
        </p:txBody>
      </p:sp>
      <p:sp>
        <p:nvSpPr>
          <p:cNvPr id="9" name="内容占位符 10"/>
          <p:cNvSpPr txBox="1">
            <a:spLocks/>
          </p:cNvSpPr>
          <p:nvPr/>
        </p:nvSpPr>
        <p:spPr bwMode="auto">
          <a:xfrm>
            <a:off x="360854" y="3789040"/>
            <a:ext cx="11485848" cy="2774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考查动词辨析。句意：他们都很高兴分享他们的智慧，因为他们看得出阿南希需要它。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stand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站立；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forget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忘记；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miss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思念；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need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需要。</a:t>
            </a:r>
            <a:r>
              <a:rPr lang="zh-CN" altLang="zh-CN" sz="30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根据语境可知，他们看得出阿南希需要智慧，因此都乐于分享。故选</a:t>
            </a:r>
            <a:r>
              <a:rPr lang="en-US" altLang="zh-CN" sz="30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30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00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1754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86332"/>
          </a:xfrm>
        </p:spPr>
        <p:txBody>
          <a:bodyPr/>
          <a:lstStyle/>
          <a:p>
            <a:pPr indent="719138" hangingPunct="0">
              <a:spcAft>
                <a:spcPts val="0"/>
              </a:spcAft>
            </a:pPr>
            <a:r>
              <a:rPr lang="en-US" altLang="zh-CN" sz="3200">
                <a:solidFill>
                  <a:srgbClr val="000000"/>
                </a:solidFill>
                <a:cs typeface="Times New Roman"/>
              </a:rPr>
              <a:t>The snail</a:t>
            </a:r>
            <a:r>
              <a:rPr lang="zh-CN" altLang="zh-CN" sz="320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 sz="3200">
                <a:solidFill>
                  <a:srgbClr val="000000"/>
                </a:solidFill>
                <a:ea typeface="楷体"/>
                <a:cs typeface="Times New Roman"/>
              </a:rPr>
              <a:t>蜗牛</a:t>
            </a:r>
            <a:r>
              <a:rPr lang="zh-CN" altLang="zh-CN" sz="3200">
                <a:solidFill>
                  <a:srgbClr val="000000"/>
                </a:solidFill>
                <a:cs typeface="Times New Roman"/>
              </a:rPr>
              <a:t>）</a:t>
            </a:r>
            <a:r>
              <a:rPr lang="en-US" altLang="zh-CN" sz="3200">
                <a:solidFill>
                  <a:srgbClr val="000000"/>
                </a:solidFill>
                <a:cs typeface="Times New Roman"/>
              </a:rPr>
              <a:t> said, “Don’t be in a hurry. 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6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3200">
                <a:solidFill>
                  <a:srgbClr val="000000"/>
                </a:solidFill>
                <a:cs typeface="Times New Roman"/>
              </a:rPr>
              <a:t> is not a 100-meter race.”</a:t>
            </a:r>
            <a:endParaRPr lang="zh-CN" altLang="zh-CN" sz="3200">
              <a:solidFill>
                <a:srgbClr val="000000"/>
              </a:solidFill>
              <a:cs typeface="Times New Roman"/>
            </a:endParaRPr>
          </a:p>
          <a:p>
            <a:pPr indent="719138" hangingPunct="0">
              <a:spcAft>
                <a:spcPts val="0"/>
              </a:spcAft>
            </a:pPr>
            <a:r>
              <a:rPr lang="en-US" altLang="zh-CN" sz="3200">
                <a:solidFill>
                  <a:srgbClr val="000000"/>
                </a:solidFill>
                <a:cs typeface="Times New Roman"/>
              </a:rPr>
              <a:t>The butterfly said, “Life is short. Enjoy every day</a:t>
            </a:r>
            <a:r>
              <a:rPr lang="en-US" altLang="zh-CN" sz="3200" smtClean="0">
                <a:solidFill>
                  <a:srgbClr val="000000"/>
                </a:solidFill>
                <a:cs typeface="Times New Roman"/>
              </a:rPr>
              <a:t>.”</a:t>
            </a:r>
            <a:endParaRPr lang="zh-CN" altLang="zh-CN" sz="32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906331"/>
            <a:ext cx="1148584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846638" algn="l"/>
                <a:tab pos="7261225" algn="l"/>
                <a:tab pos="9418638" algn="l"/>
              </a:tabLst>
            </a:pPr>
            <a:r>
              <a:rPr lang="zh-CN" altLang="zh-CN" sz="3200" smtClean="0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 sz="3200" smtClean="0">
                <a:solidFill>
                  <a:srgbClr val="00B0F0"/>
                </a:solidFill>
                <a:cs typeface="Times New Roman"/>
              </a:rPr>
              <a:t>6. </a:t>
            </a:r>
            <a:r>
              <a:rPr lang="en-US" altLang="zh-CN" sz="3200" smtClean="0">
                <a:solidFill>
                  <a:srgbClr val="000000"/>
                </a:solidFill>
                <a:cs typeface="Times New Roman"/>
              </a:rPr>
              <a:t>A. Action	B. Sport	C. Life	D. Health</a:t>
            </a:r>
            <a:endParaRPr lang="zh-CN" altLang="zh-CN" sz="32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37394" y="3081003"/>
            <a:ext cx="490840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smtClean="0"/>
              <a:t>C</a:t>
            </a:r>
            <a:endParaRPr lang="zh-CN" altLang="en-US" sz="320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626411"/>
            <a:ext cx="11485848" cy="3042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考查名词辨析。句意：人生不是百米赛跑。</a:t>
            </a: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action</a:t>
            </a:r>
            <a:r>
              <a:rPr lang="zh-CN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行为；</a:t>
            </a: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sport</a:t>
            </a:r>
            <a:r>
              <a:rPr lang="zh-CN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运动；</a:t>
            </a: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</a:t>
            </a:r>
            <a:r>
              <a:rPr lang="zh-CN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生活；</a:t>
            </a: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health</a:t>
            </a:r>
            <a:r>
              <a:rPr lang="zh-CN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健康。根据</a:t>
            </a: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“Don’t be in a hurry.”</a:t>
            </a:r>
            <a:r>
              <a:rPr lang="zh-CN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“Life is short.”</a:t>
            </a:r>
            <a:r>
              <a:rPr lang="zh-CN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可知，此处是说生活是短暂的，不要着急。故</a:t>
            </a:r>
            <a:endParaRPr lang="en-US" altLang="zh-CN" sz="32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</a:t>
            </a: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628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1021</TotalTime>
  <Words>1542</Words>
  <Application>Microsoft Office PowerPoint</Application>
  <PresentationFormat>自定义</PresentationFormat>
  <Paragraphs>89</Paragraphs>
  <Slides>20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9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760</cp:revision>
  <dcterms:created xsi:type="dcterms:W3CDTF">2020-11-06T05:24:00Z</dcterms:created>
  <dcterms:modified xsi:type="dcterms:W3CDTF">2025-09-13T09:22:31Z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